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6" r:id="rId11"/>
    <p:sldId id="267" r:id="rId12"/>
    <p:sldId id="265" r:id="rId13"/>
    <p:sldId id="273" r:id="rId14"/>
    <p:sldId id="274" r:id="rId15"/>
    <p:sldId id="275" r:id="rId16"/>
    <p:sldId id="268" r:id="rId17"/>
    <p:sldId id="272" r:id="rId18"/>
    <p:sldId id="269" r:id="rId19"/>
    <p:sldId id="271" r:id="rId20"/>
    <p:sldId id="270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63858-3680-4F19-BCC6-B2C1B11B59C8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42892-B2D8-4C80-8732-F7A88F184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79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9CCF-D62A-4491-B2D9-9A27C8DCFF9D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9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3CF0-3DA6-4A12-A108-5D6F23EF4C5F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2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1AA9-B767-4096-A31E-5FB4DA2672BC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048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E60-532E-48DF-A526-95AA3EA02CFB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58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563-7B45-434A-A9AB-EBE29DBB515C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2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EE5-13F9-4BC4-AEB7-4591A8B8AC45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32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61CC-0B8B-4CB6-9D37-C5A07870B674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41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D951-945C-4504-98B5-58E7F3DA1444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6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20BE-F2F6-45DA-B54C-892B937A89F7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2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E-F8ED-44CE-9165-9F1D86BE4BE1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402C-0438-4AFC-BEC5-715ECF67415E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1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45D4-21C9-41F0-828E-4F44410AB590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4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C356-0022-4604-A591-E119EA74498A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9B46-2850-4B15-8DF9-30A41EB20689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D6C1-3B43-47ED-B8D5-4CBA4022B38D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F3D5-F98F-4235-B923-E3C4221CD47D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2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016A-992D-4744-98C9-CA04C4764230}" type="datetime1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0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  <p:sldLayoutId id="214748413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05880" y="1916832"/>
            <a:ext cx="6102424" cy="2485068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Mobile Agent </a:t>
            </a:r>
            <a:r>
              <a:rPr lang="it-IT" sz="4000" dirty="0" err="1" smtClean="0"/>
              <a:t>Rendezvous</a:t>
            </a:r>
            <a:r>
              <a:rPr lang="it-IT" sz="4000" dirty="0" smtClean="0"/>
              <a:t> </a:t>
            </a:r>
            <a:r>
              <a:rPr lang="it-IT" sz="4000" dirty="0" err="1"/>
              <a:t>P</a:t>
            </a:r>
            <a:r>
              <a:rPr lang="it-IT" sz="4000" dirty="0" err="1" smtClean="0"/>
              <a:t>roblem</a:t>
            </a:r>
            <a:r>
              <a:rPr lang="it-IT" sz="4000" dirty="0" smtClean="0"/>
              <a:t> in a Ring</a:t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4428" y="6325082"/>
            <a:ext cx="4860999" cy="532918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>
                <a:solidFill>
                  <a:schemeClr val="tx2"/>
                </a:solidFill>
              </a:rPr>
              <a:t>Roberta </a:t>
            </a:r>
            <a:r>
              <a:rPr lang="it-IT" sz="2000" dirty="0" err="1" smtClean="0">
                <a:solidFill>
                  <a:schemeClr val="tx2"/>
                </a:solidFill>
              </a:rPr>
              <a:t>Capuano,Vikas</a:t>
            </a:r>
            <a:r>
              <a:rPr lang="it-IT" sz="2000" dirty="0" smtClean="0">
                <a:solidFill>
                  <a:schemeClr val="tx2"/>
                </a:solidFill>
              </a:rPr>
              <a:t> Kumar Jha</a:t>
            </a:r>
            <a:endParaRPr lang="it-IT" sz="2000" dirty="0">
              <a:solidFill>
                <a:schemeClr val="tx2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429000"/>
            <a:ext cx="1214066" cy="151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Rendezvous</a:t>
            </a:r>
            <a:r>
              <a:rPr lang="it-IT" dirty="0"/>
              <a:t> </a:t>
            </a:r>
            <a:r>
              <a:rPr lang="it-IT" dirty="0" err="1"/>
              <a:t>P</a:t>
            </a:r>
            <a:r>
              <a:rPr lang="it-IT" dirty="0" err="1" smtClean="0"/>
              <a:t>roblem</a:t>
            </a:r>
            <a:r>
              <a:rPr lang="it-IT" dirty="0" smtClean="0"/>
              <a:t> </a:t>
            </a:r>
            <a:r>
              <a:rPr lang="it-IT" dirty="0" err="1"/>
              <a:t>S</a:t>
            </a:r>
            <a:r>
              <a:rPr lang="it-IT" dirty="0" err="1" smtClean="0"/>
              <a:t>ymmetry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>
                <a:sym typeface="Wingdings" pitchFamily="2" charset="2"/>
              </a:rPr>
              <a:t>Symmetry</a:t>
            </a:r>
            <a:r>
              <a:rPr lang="en-US" sz="2200" dirty="0">
                <a:sym typeface="Wingdings" pitchFamily="2" charset="2"/>
              </a:rPr>
              <a:t>: In the case of symmetric rendezvous, both the network and the agents are assumed to be anonymous.</a:t>
            </a:r>
          </a:p>
          <a:p>
            <a:pPr lvl="1"/>
            <a:r>
              <a:rPr lang="en-US" sz="1800" dirty="0">
                <a:sym typeface="Wingdings" pitchFamily="2" charset="2"/>
              </a:rPr>
              <a:t>Randomized rendezvous:  Rendezvous may be solved by anonymous agents on an anonymous network by having the agents perform a random walk.  The expected time to rendezvous is then a (polynomial) function of the (size of the) network and is directly related to the cover time of the network.</a:t>
            </a:r>
          </a:p>
          <a:p>
            <a:pPr lvl="1"/>
            <a:r>
              <a:rPr lang="en-US" sz="1800" dirty="0">
                <a:sym typeface="Wingdings" pitchFamily="2" charset="2"/>
              </a:rPr>
              <a:t>Rendezvous using token:  </a:t>
            </a:r>
            <a:r>
              <a:rPr lang="en-US" sz="1800" dirty="0" smtClean="0">
                <a:sym typeface="Wingdings" pitchFamily="2" charset="2"/>
              </a:rPr>
              <a:t>Every agent mark its starting node with a unique token. Then the agents perform a walk and stop in two cases:</a:t>
            </a:r>
          </a:p>
          <a:p>
            <a:pPr marL="914400" lvl="2" indent="0">
              <a:buNone/>
            </a:pPr>
            <a:r>
              <a:rPr lang="en-US" sz="1800" dirty="0" smtClean="0">
                <a:sym typeface="Wingdings" pitchFamily="2" charset="2"/>
              </a:rPr>
              <a:t>1:  An agent find a previously </a:t>
            </a:r>
            <a:r>
              <a:rPr lang="en-US" sz="1800" smtClean="0">
                <a:sym typeface="Wingdings" pitchFamily="2" charset="2"/>
              </a:rPr>
              <a:t>marked node</a:t>
            </a:r>
          </a:p>
          <a:p>
            <a:pPr marL="914400" lvl="2" indent="0">
              <a:buNone/>
            </a:pPr>
            <a:r>
              <a:rPr lang="en-US" sz="1800" dirty="0" smtClean="0">
                <a:sym typeface="Wingdings" pitchFamily="2" charset="2"/>
              </a:rPr>
              <a:t>2:  The agents meet each others in a node, then the rendezvous is solved.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 </a:t>
            </a:r>
            <a:r>
              <a:rPr lang="it-IT" dirty="0" err="1" smtClean="0"/>
              <a:t>Important</a:t>
            </a:r>
            <a:r>
              <a:rPr lang="it-IT" dirty="0" smtClean="0"/>
              <a:t> Note: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1588541"/>
            <a:ext cx="6792052" cy="411072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200" dirty="0" smtClean="0"/>
              <a:t>It’s </a:t>
            </a:r>
            <a:r>
              <a:rPr lang="en-US" sz="2200" dirty="0"/>
              <a:t>not possible to solve all </a:t>
            </a:r>
            <a:r>
              <a:rPr lang="en-US" sz="2200" dirty="0" smtClean="0"/>
              <a:t>rendezvous </a:t>
            </a:r>
            <a:r>
              <a:rPr lang="en-US" sz="2200" dirty="0"/>
              <a:t>problems</a:t>
            </a:r>
            <a:r>
              <a:rPr lang="en-US" sz="2200" dirty="0" smtClean="0"/>
              <a:t>. This </a:t>
            </a:r>
            <a:r>
              <a:rPr lang="en-US" sz="2200" dirty="0"/>
              <a:t>will depend upon both the properties of the agents </a:t>
            </a:r>
            <a:r>
              <a:rPr lang="en-US" sz="2200" dirty="0" smtClean="0"/>
              <a:t>(</a:t>
            </a:r>
            <a:r>
              <a:rPr lang="en-US" sz="2200" dirty="0"/>
              <a:t>deterministic or randomized, anonymous or with identities, knowledge of the size of the network or not, etc.) and the network </a:t>
            </a:r>
            <a:r>
              <a:rPr lang="en-US" sz="2200" dirty="0" smtClean="0"/>
              <a:t>(</a:t>
            </a:r>
            <a:r>
              <a:rPr lang="en-US" sz="2200" dirty="0"/>
              <a:t>synchronous or asynchronous, anonymous or with identities, tokens available or not, etc.). </a:t>
            </a:r>
            <a:r>
              <a:rPr lang="en-US" sz="2200" dirty="0" smtClean="0"/>
              <a:t> The </a:t>
            </a:r>
            <a:r>
              <a:rPr lang="en-US" sz="2200" dirty="0"/>
              <a:t>solvability is also a function of the starting positions chosen for the agents.</a:t>
            </a:r>
            <a:endParaRPr lang="it-IT" sz="22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r>
              <a:rPr lang="it-IT" dirty="0" smtClean="0"/>
              <a:t> and The </a:t>
            </a:r>
            <a:r>
              <a:rPr lang="it-IT" dirty="0" err="1" smtClean="0"/>
              <a:t>Algorithm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2160591"/>
            <a:ext cx="6338665" cy="321262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Case of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parachutists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land</a:t>
            </a:r>
            <a:r>
              <a:rPr lang="it-IT" dirty="0" smtClean="0"/>
              <a:t> in </a:t>
            </a:r>
            <a:r>
              <a:rPr lang="it-IT" dirty="0" err="1" smtClean="0"/>
              <a:t>unkwon</a:t>
            </a:r>
            <a:r>
              <a:rPr lang="it-IT" dirty="0" smtClean="0"/>
              <a:t> </a:t>
            </a:r>
            <a:r>
              <a:rPr lang="it-IT" dirty="0" err="1" smtClean="0"/>
              <a:t>territory</a:t>
            </a:r>
            <a:r>
              <a:rPr lang="it-IT" dirty="0" smtClean="0"/>
              <a:t> and must </a:t>
            </a:r>
            <a:r>
              <a:rPr lang="it-IT" dirty="0" err="1" smtClean="0"/>
              <a:t>meet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soon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. The </a:t>
            </a:r>
            <a:r>
              <a:rPr lang="it-IT" dirty="0" err="1" smtClean="0"/>
              <a:t>propsed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parchutists</a:t>
            </a:r>
            <a:r>
              <a:rPr lang="it-IT" dirty="0" smtClean="0"/>
              <a:t> </a:t>
            </a:r>
            <a:r>
              <a:rPr lang="it-IT" dirty="0" err="1" smtClean="0"/>
              <a:t>meet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a </a:t>
            </a:r>
            <a:r>
              <a:rPr lang="it-IT" dirty="0" err="1" smtClean="0"/>
              <a:t>focal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, i.e. a </a:t>
            </a:r>
            <a:r>
              <a:rPr lang="it-IT" dirty="0" err="1" smtClean="0"/>
              <a:t>distinguished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in </a:t>
            </a:r>
            <a:r>
              <a:rPr lang="it-IT" dirty="0" err="1" smtClean="0"/>
              <a:t>landscape</a:t>
            </a:r>
            <a:r>
              <a:rPr lang="it-IT" dirty="0" smtClean="0"/>
              <a:t>. [4]</a:t>
            </a:r>
          </a:p>
          <a:p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incremental</a:t>
            </a:r>
            <a:r>
              <a:rPr lang="it-IT" dirty="0" smtClean="0"/>
              <a:t> ways of </a:t>
            </a:r>
            <a:r>
              <a:rPr lang="it-IT" dirty="0" err="1" smtClean="0"/>
              <a:t>approaching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.</a:t>
            </a:r>
          </a:p>
          <a:p>
            <a:r>
              <a:rPr lang="it-IT" dirty="0" smtClean="0"/>
              <a:t>Divide the location </a:t>
            </a:r>
            <a:r>
              <a:rPr lang="it-IT" dirty="0" err="1" smtClean="0"/>
              <a:t>into</a:t>
            </a:r>
            <a:r>
              <a:rPr lang="it-IT" dirty="0" smtClean="0"/>
              <a:t> n </a:t>
            </a:r>
            <a:r>
              <a:rPr lang="it-IT" dirty="0" err="1" smtClean="0"/>
              <a:t>identical</a:t>
            </a:r>
            <a:r>
              <a:rPr lang="it-IT" dirty="0" smtClean="0"/>
              <a:t> discrete location and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identical</a:t>
            </a:r>
            <a:r>
              <a:rPr lang="it-IT" dirty="0" smtClean="0"/>
              <a:t> </a:t>
            </a:r>
            <a:r>
              <a:rPr lang="it-IT" dirty="0" err="1" smtClean="0"/>
              <a:t>searchers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n= </a:t>
            </a:r>
            <a:r>
              <a:rPr lang="it-IT" dirty="0" err="1" smtClean="0"/>
              <a:t>dintinctly</a:t>
            </a:r>
            <a:r>
              <a:rPr lang="it-IT" dirty="0" smtClean="0"/>
              <a:t> </a:t>
            </a:r>
            <a:r>
              <a:rPr lang="it-IT" dirty="0" err="1" smtClean="0"/>
              <a:t>labelled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nodes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/>
              <a:t>n</a:t>
            </a:r>
            <a:r>
              <a:rPr lang="it-IT" dirty="0" smtClean="0"/>
              <a:t> </a:t>
            </a:r>
            <a:r>
              <a:rPr lang="it-IT" dirty="0" smtClean="0"/>
              <a:t>can be put in a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r>
              <a:rPr lang="it-IT" dirty="0" smtClean="0"/>
              <a:t> a </a:t>
            </a:r>
            <a:r>
              <a:rPr lang="it-IT" dirty="0" err="1" smtClean="0"/>
              <a:t>topology</a:t>
            </a:r>
            <a:r>
              <a:rPr lang="it-IT" dirty="0"/>
              <a:t> </a:t>
            </a:r>
            <a:r>
              <a:rPr lang="it-IT" dirty="0" smtClean="0"/>
              <a:t>of a network.</a:t>
            </a:r>
          </a:p>
          <a:p>
            <a:endParaRPr lang="it-IT" dirty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location strategy:</a:t>
            </a:r>
          </a:p>
          <a:p>
            <a:r>
              <a:rPr lang="en-GB" dirty="0" smtClean="0"/>
              <a:t>If three discrete location comprised a ring the searcher should follow </a:t>
            </a:r>
            <a:r>
              <a:rPr lang="en-GB" dirty="0" smtClean="0"/>
              <a:t>∏ “</a:t>
            </a:r>
            <a:r>
              <a:rPr lang="en-GB" dirty="0" smtClean="0"/>
              <a:t>Pi</a:t>
            </a:r>
            <a:r>
              <a:rPr lang="en-GB" dirty="0" smtClean="0"/>
              <a:t>” strategy. </a:t>
            </a:r>
          </a:p>
          <a:p>
            <a:r>
              <a:rPr lang="en-GB" dirty="0" smtClean="0"/>
              <a:t>Chose the first location at random and then choose subsequent moves in pairs. That is, if a rendezvous does not occur after step </a:t>
            </a:r>
            <a:r>
              <a:rPr lang="en-GB" dirty="0" err="1" smtClean="0"/>
              <a:t>j,j</a:t>
            </a:r>
            <a:r>
              <a:rPr lang="en-GB" dirty="0" smtClean="0"/>
              <a:t>=1,3,5,.., then for the next two steps a searcher either returns to the location visited in step 1 or it visits the two other locations in random order. </a:t>
            </a:r>
          </a:p>
          <a:p>
            <a:r>
              <a:rPr lang="en-GB" dirty="0" smtClean="0"/>
              <a:t>Result expected rendezvous time is then 10/3.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Probabilistic Methods for searching </a:t>
            </a:r>
            <a:r>
              <a:rPr lang="en-GB" dirty="0" smtClean="0"/>
              <a:t>random </a:t>
            </a:r>
            <a:r>
              <a:rPr lang="en-GB" dirty="0"/>
              <a:t>locations with equal probability.</a:t>
            </a:r>
          </a:p>
          <a:p>
            <a:r>
              <a:rPr lang="en-GB" dirty="0"/>
              <a:t>Another Extension : Searchers start searching at different times or they could move between locations at any time. </a:t>
            </a:r>
          </a:p>
          <a:p>
            <a:r>
              <a:rPr lang="en-GB" dirty="0"/>
              <a:t>Last Extension : Searchers could leave messages at locations they have searched. 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 Symmetric Networks and How to Break It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000" dirty="0" smtClean="0"/>
              <a:t>Randomized </a:t>
            </a:r>
            <a:r>
              <a:rPr lang="en-GB" sz="2000" dirty="0"/>
              <a:t>Rendezvous</a:t>
            </a:r>
            <a:r>
              <a:rPr lang="en-GB" dirty="0" smtClean="0"/>
              <a:t>: Rendezvous </a:t>
            </a:r>
            <a:r>
              <a:rPr lang="en-GB" dirty="0"/>
              <a:t>may be solved by anonymous agents on an anonymous network by having the agents perform a random walk. </a:t>
            </a:r>
          </a:p>
          <a:p>
            <a:r>
              <a:rPr lang="en-GB" dirty="0"/>
              <a:t>The expected time to rendezvous is then a (polynomial) function of the (size of the) network and is directly related to the cover time of the network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For example, it is straightforward to show that two agents performing a symmetric random walk on ring of size n will rendezvous </a:t>
            </a:r>
            <a:r>
              <a:rPr lang="en-GB" dirty="0" smtClean="0"/>
              <a:t>within </a:t>
            </a:r>
            <a:r>
              <a:rPr lang="en-GB" dirty="0"/>
              <a:t>expected O(n2) time. This expected time can be improved by considering the following strategy (for </a:t>
            </a:r>
            <a:r>
              <a:rPr lang="en-GB" dirty="0" smtClean="0"/>
              <a:t>a ring </a:t>
            </a:r>
            <a:r>
              <a:rPr lang="en-GB" dirty="0"/>
              <a:t>with sense of direction). Repeat the following until rendezvous is </a:t>
            </a:r>
            <a:r>
              <a:rPr lang="en-GB" dirty="0" smtClean="0"/>
              <a:t>achieved: flip </a:t>
            </a:r>
            <a:r>
              <a:rPr lang="en-GB" dirty="0"/>
              <a:t>a (fair) coin and walk n/2 steps to the right </a:t>
            </a:r>
          </a:p>
          <a:p>
            <a:r>
              <a:rPr lang="en-GB" dirty="0"/>
              <a:t>if the result is heads, n/2 steps to the left if the result is tails. If the two agents choose different directions </a:t>
            </a:r>
          </a:p>
          <a:p>
            <a:r>
              <a:rPr lang="en-GB" dirty="0"/>
              <a:t>(which they do with probability 1/2) then they will rendezvous (at least on an edge if not at a node). It is easy to see that expected </a:t>
            </a:r>
            <a:r>
              <a:rPr lang="en-GB" dirty="0" smtClean="0"/>
              <a:t>time </a:t>
            </a:r>
            <a:r>
              <a:rPr lang="en-GB" dirty="0"/>
              <a:t>until rendezvous is O(n).Referred as Coin Half Tour </a:t>
            </a:r>
            <a:endParaRPr lang="en-GB" dirty="0" smtClean="0"/>
          </a:p>
          <a:p>
            <a:r>
              <a:rPr lang="en-GB" dirty="0" smtClean="0"/>
              <a:t>Note </a:t>
            </a:r>
            <a:r>
              <a:rPr lang="en-GB" dirty="0"/>
              <a:t>that the agents are required to count up to n and thus seem to require </a:t>
            </a:r>
          </a:p>
          <a:p>
            <a:r>
              <a:rPr lang="en-GB" dirty="0"/>
              <a:t>O(log n) bits of memory to perform this algorithm (whereas the straightforward random walk requires only a constant number of states to implement).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Another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1772816"/>
                <a:ext cx="6410673" cy="410445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it-IT" dirty="0" smtClean="0"/>
                  <a:t>The </a:t>
                </a:r>
                <a:r>
                  <a:rPr lang="it-IT" dirty="0" err="1"/>
                  <a:t>searchers</a:t>
                </a:r>
                <a:r>
                  <a:rPr lang="it-IT" dirty="0"/>
                  <a:t> </a:t>
                </a:r>
                <a:r>
                  <a:rPr lang="it-IT" dirty="0" err="1"/>
                  <a:t>could</a:t>
                </a:r>
                <a:r>
                  <a:rPr lang="it-IT" dirty="0"/>
                  <a:t> </a:t>
                </a:r>
                <a:r>
                  <a:rPr lang="it-IT" dirty="0" err="1"/>
                  <a:t>leave</a:t>
                </a:r>
                <a:r>
                  <a:rPr lang="it-IT" dirty="0"/>
                  <a:t> </a:t>
                </a:r>
                <a:r>
                  <a:rPr lang="it-IT" dirty="0" err="1"/>
                  <a:t>messages</a:t>
                </a:r>
                <a:r>
                  <a:rPr lang="it-IT" dirty="0"/>
                  <a:t> </a:t>
                </a:r>
                <a:r>
                  <a:rPr lang="it-IT" dirty="0" err="1"/>
                  <a:t>at</a:t>
                </a:r>
                <a:r>
                  <a:rPr lang="it-IT" dirty="0"/>
                  <a:t> </a:t>
                </a:r>
                <a:r>
                  <a:rPr lang="it-IT" dirty="0" err="1"/>
                  <a:t>locations</a:t>
                </a:r>
                <a:r>
                  <a:rPr lang="it-IT" dirty="0"/>
                  <a:t> </a:t>
                </a:r>
                <a:r>
                  <a:rPr lang="it-IT" dirty="0" err="1"/>
                  <a:t>they</a:t>
                </a:r>
                <a:r>
                  <a:rPr lang="it-IT" dirty="0"/>
                  <a:t> </a:t>
                </a:r>
                <a:r>
                  <a:rPr lang="it-IT" dirty="0" err="1"/>
                  <a:t>have</a:t>
                </a:r>
                <a:r>
                  <a:rPr lang="it-IT" dirty="0"/>
                  <a:t> </a:t>
                </a:r>
                <a:r>
                  <a:rPr lang="it-IT" dirty="0" err="1"/>
                  <a:t>searched</a:t>
                </a:r>
                <a:r>
                  <a:rPr lang="it-IT" dirty="0"/>
                  <a:t>. Anderson and Weber prove </a:t>
                </a:r>
                <a:r>
                  <a:rPr lang="it-IT" dirty="0" err="1"/>
                  <a:t>that</a:t>
                </a:r>
                <a:r>
                  <a:rPr lang="it-IT" dirty="0"/>
                  <a:t> in case of n discrete </a:t>
                </a:r>
                <a:r>
                  <a:rPr lang="it-IT" dirty="0" err="1"/>
                  <a:t>locations</a:t>
                </a:r>
                <a:r>
                  <a:rPr lang="it-IT" dirty="0"/>
                  <a:t>, the </a:t>
                </a:r>
                <a:r>
                  <a:rPr lang="it-IT" dirty="0" err="1"/>
                  <a:t>expected</a:t>
                </a:r>
                <a:r>
                  <a:rPr lang="it-IT" dirty="0"/>
                  <a:t> </a:t>
                </a:r>
                <a:r>
                  <a:rPr lang="it-IT" dirty="0" err="1"/>
                  <a:t>rendezvous</a:t>
                </a:r>
                <a:r>
                  <a:rPr lang="it-IT" dirty="0"/>
                  <a:t> time </a:t>
                </a:r>
                <a:r>
                  <a:rPr lang="it-IT" dirty="0" err="1"/>
                  <a:t>will</a:t>
                </a:r>
                <a:r>
                  <a:rPr lang="it-IT" dirty="0"/>
                  <a:t> be </a:t>
                </a:r>
                <a:r>
                  <a:rPr lang="it-IT" dirty="0" err="1"/>
                  <a:t>at</a:t>
                </a:r>
                <a:r>
                  <a:rPr lang="it-IT" dirty="0"/>
                  <a:t> </a:t>
                </a:r>
                <a:r>
                  <a:rPr lang="it-IT" dirty="0" err="1"/>
                  <a:t>least</a:t>
                </a:r>
                <a:r>
                  <a:rPr lang="it-IT" dirty="0"/>
                  <a:t>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i="1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it-IT" dirty="0"/>
                  <a:t>)  and </a:t>
                </a:r>
                <a:r>
                  <a:rPr lang="it-IT" dirty="0" err="1"/>
                  <a:t>they</a:t>
                </a:r>
                <a:r>
                  <a:rPr lang="it-IT" dirty="0"/>
                  <a:t> </a:t>
                </a:r>
                <a:r>
                  <a:rPr lang="it-IT" dirty="0" err="1"/>
                  <a:t>provide</a:t>
                </a:r>
                <a:r>
                  <a:rPr lang="it-IT" dirty="0"/>
                  <a:t> the </a:t>
                </a:r>
                <a:r>
                  <a:rPr lang="it-IT" dirty="0" err="1"/>
                  <a:t>following</a:t>
                </a:r>
                <a:r>
                  <a:rPr lang="it-IT" dirty="0"/>
                  <a:t> </a:t>
                </a:r>
                <a:r>
                  <a:rPr lang="it-IT" dirty="0" err="1"/>
                  <a:t>algorithm</a:t>
                </a:r>
                <a:r>
                  <a:rPr lang="it-IT" dirty="0"/>
                  <a:t> </a:t>
                </a:r>
                <a:r>
                  <a:rPr lang="it-IT" dirty="0" err="1"/>
                  <a:t>that</a:t>
                </a:r>
                <a:r>
                  <a:rPr lang="it-IT" dirty="0"/>
                  <a:t> </a:t>
                </a:r>
                <a:r>
                  <a:rPr lang="it-IT" dirty="0" err="1"/>
                  <a:t>results</a:t>
                </a:r>
                <a:r>
                  <a:rPr lang="it-IT" dirty="0"/>
                  <a:t> in an </a:t>
                </a:r>
                <a:r>
                  <a:rPr lang="it-IT" dirty="0" err="1"/>
                  <a:t>expected</a:t>
                </a:r>
                <a:r>
                  <a:rPr lang="it-IT" dirty="0"/>
                  <a:t> </a:t>
                </a:r>
                <a:r>
                  <a:rPr lang="it-IT" dirty="0" err="1"/>
                  <a:t>rendezvous</a:t>
                </a:r>
                <a:r>
                  <a:rPr lang="it-IT" dirty="0"/>
                  <a:t> time of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i="1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it-IT" dirty="0" smtClean="0"/>
                  <a:t>)</a:t>
                </a:r>
              </a:p>
              <a:p>
                <a:r>
                  <a:rPr lang="it-IT" dirty="0" smtClean="0"/>
                  <a:t>For </a:t>
                </a:r>
                <a:r>
                  <a:rPr lang="it-IT" dirty="0" err="1" smtClean="0"/>
                  <a:t>exactly</a:t>
                </a:r>
                <a:r>
                  <a:rPr lang="it-IT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it-IT" dirty="0" smtClean="0"/>
                  <a:t> </a:t>
                </a:r>
                <a:r>
                  <a:rPr lang="it-IT" dirty="0" smtClean="0"/>
                  <a:t>steps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visit</a:t>
                </a:r>
                <a:r>
                  <a:rPr lang="it-IT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it-IT" dirty="0" smtClean="0"/>
                  <a:t> </a:t>
                </a:r>
                <a:r>
                  <a:rPr lang="it-IT" dirty="0" err="1" smtClean="0"/>
                  <a:t>locations</a:t>
                </a:r>
                <a:r>
                  <a:rPr lang="it-IT" dirty="0" smtClean="0"/>
                  <a:t> and </a:t>
                </a:r>
                <a:r>
                  <a:rPr lang="it-IT" dirty="0" err="1" smtClean="0"/>
                  <a:t>leave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messages</a:t>
                </a:r>
                <a:r>
                  <a:rPr lang="it-IT" dirty="0" smtClean="0"/>
                  <a:t>.</a:t>
                </a:r>
              </a:p>
              <a:p>
                <a:r>
                  <a:rPr lang="it-IT" dirty="0" smtClean="0"/>
                  <a:t>The </a:t>
                </a:r>
                <a:r>
                  <a:rPr lang="it-IT" dirty="0" err="1" smtClean="0"/>
                  <a:t>visited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locations</a:t>
                </a:r>
                <a:r>
                  <a:rPr lang="it-IT" dirty="0" smtClean="0"/>
                  <a:t> are </a:t>
                </a:r>
                <a:r>
                  <a:rPr lang="it-IT" dirty="0" err="1" smtClean="0"/>
                  <a:t>refered</a:t>
                </a:r>
                <a:r>
                  <a:rPr lang="it-IT" dirty="0" smtClean="0"/>
                  <a:t> to </a:t>
                </a:r>
                <a:r>
                  <a:rPr lang="it-IT" dirty="0" err="1" smtClean="0"/>
                  <a:t>as</a:t>
                </a:r>
                <a:r>
                  <a:rPr lang="it-IT" dirty="0" smtClean="0"/>
                  <a:t> the </a:t>
                </a:r>
                <a:r>
                  <a:rPr lang="it-IT" dirty="0" err="1" smtClean="0"/>
                  <a:t>original</a:t>
                </a:r>
                <a:r>
                  <a:rPr lang="it-IT" dirty="0" smtClean="0"/>
                  <a:t> set.</a:t>
                </a:r>
              </a:p>
              <a:p>
                <a:r>
                  <a:rPr lang="it-IT" dirty="0" smtClean="0"/>
                  <a:t>For the moment, </a:t>
                </a:r>
                <a:r>
                  <a:rPr lang="it-IT" dirty="0" err="1" smtClean="0"/>
                  <a:t>ignore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other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messages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if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found</a:t>
                </a:r>
                <a:r>
                  <a:rPr lang="it-IT" dirty="0" smtClean="0"/>
                  <a:t>.</a:t>
                </a:r>
              </a:p>
              <a:p>
                <a:r>
                  <a:rPr lang="it-IT" dirty="0" smtClean="0"/>
                  <a:t>For the </a:t>
                </a:r>
                <a:r>
                  <a:rPr lang="it-IT" dirty="0" err="1" smtClean="0"/>
                  <a:t>next</a:t>
                </a:r>
                <a:r>
                  <a:rPr lang="it-IT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it-IT" dirty="0" smtClean="0"/>
                  <a:t> </a:t>
                </a:r>
                <a:r>
                  <a:rPr lang="it-IT" dirty="0" err="1" smtClean="0"/>
                  <a:t>steps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revisit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each</a:t>
                </a:r>
                <a:r>
                  <a:rPr lang="it-IT" dirty="0" smtClean="0"/>
                  <a:t> location in the </a:t>
                </a:r>
                <a:r>
                  <a:rPr lang="it-IT" dirty="0" err="1" smtClean="0"/>
                  <a:t>original</a:t>
                </a:r>
                <a:r>
                  <a:rPr lang="it-IT" dirty="0" smtClean="0"/>
                  <a:t> set and note the </a:t>
                </a:r>
                <a:r>
                  <a:rPr lang="it-IT" dirty="0" err="1" smtClean="0"/>
                  <a:t>locations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which</a:t>
                </a:r>
                <a:r>
                  <a:rPr lang="it-IT" dirty="0" smtClean="0"/>
                  <a:t> the </a:t>
                </a:r>
                <a:r>
                  <a:rPr lang="it-IT" dirty="0" err="1" smtClean="0"/>
                  <a:t>other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searcher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left</a:t>
                </a:r>
                <a:r>
                  <a:rPr lang="it-IT" dirty="0" smtClean="0"/>
                  <a:t> a </a:t>
                </a:r>
                <a:r>
                  <a:rPr lang="it-IT" dirty="0" err="1" smtClean="0"/>
                  <a:t>message</a:t>
                </a:r>
                <a:r>
                  <a:rPr lang="it-IT" dirty="0" smtClean="0"/>
                  <a:t>.</a:t>
                </a:r>
              </a:p>
              <a:p>
                <a:r>
                  <a:rPr lang="it-IT" dirty="0" err="1" smtClean="0"/>
                  <a:t>If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there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a non-</a:t>
                </a:r>
                <a:r>
                  <a:rPr lang="it-IT" dirty="0" err="1" smtClean="0"/>
                  <a:t>empty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intersection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between</a:t>
                </a:r>
                <a:r>
                  <a:rPr lang="it-IT" dirty="0" smtClean="0"/>
                  <a:t> the </a:t>
                </a:r>
                <a:r>
                  <a:rPr lang="it-IT" dirty="0" err="1" smtClean="0"/>
                  <a:t>original</a:t>
                </a:r>
                <a:r>
                  <a:rPr lang="it-IT" dirty="0" smtClean="0"/>
                  <a:t> </a:t>
                </a:r>
                <a:r>
                  <a:rPr lang="it-IT" dirty="0" smtClean="0"/>
                  <a:t>sets of the </a:t>
                </a:r>
                <a:r>
                  <a:rPr lang="it-IT" dirty="0" err="1" smtClean="0"/>
                  <a:t>two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searchers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revisit</a:t>
                </a:r>
                <a:r>
                  <a:rPr lang="it-IT" dirty="0" smtClean="0"/>
                  <a:t> the </a:t>
                </a:r>
                <a:r>
                  <a:rPr lang="it-IT" dirty="0" err="1" smtClean="0"/>
                  <a:t>locations</a:t>
                </a:r>
                <a:r>
                  <a:rPr lang="it-IT" dirty="0" smtClean="0"/>
                  <a:t> in </a:t>
                </a:r>
                <a:r>
                  <a:rPr lang="it-IT" dirty="0" err="1" smtClean="0"/>
                  <a:t>this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intersection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at</a:t>
                </a:r>
                <a:r>
                  <a:rPr lang="it-IT" dirty="0" smtClean="0"/>
                  <a:t> random.</a:t>
                </a:r>
              </a:p>
              <a:p>
                <a:r>
                  <a:rPr lang="it-IT" dirty="0" err="1" smtClean="0"/>
                  <a:t>Otherwise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visit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at</a:t>
                </a:r>
                <a:r>
                  <a:rPr lang="it-IT" dirty="0" smtClean="0"/>
                  <a:t> random </a:t>
                </a:r>
                <a:r>
                  <a:rPr lang="it-IT" dirty="0" err="1" smtClean="0"/>
                  <a:t>those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locations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not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yet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visited</a:t>
                </a:r>
                <a:r>
                  <a:rPr lang="it-IT" dirty="0" smtClean="0"/>
                  <a:t>. </a:t>
                </a:r>
                <a:r>
                  <a:rPr lang="it-IT" dirty="0" err="1" smtClean="0"/>
                  <a:t>Upon</a:t>
                </a:r>
                <a:r>
                  <a:rPr lang="it-IT" dirty="0" smtClean="0"/>
                  <a:t> first </a:t>
                </a:r>
                <a:r>
                  <a:rPr lang="it-IT" dirty="0" err="1" smtClean="0"/>
                  <a:t>discovery</a:t>
                </a:r>
                <a:r>
                  <a:rPr lang="it-IT" dirty="0" smtClean="0"/>
                  <a:t> of location </a:t>
                </a:r>
                <a:r>
                  <a:rPr lang="it-IT" dirty="0" err="1" smtClean="0"/>
                  <a:t>where</a:t>
                </a:r>
                <a:r>
                  <a:rPr lang="it-IT" dirty="0" smtClean="0"/>
                  <a:t> the </a:t>
                </a:r>
                <a:r>
                  <a:rPr lang="it-IT" dirty="0" err="1" smtClean="0"/>
                  <a:t>other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searcher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left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message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leave</a:t>
                </a:r>
                <a:r>
                  <a:rPr lang="it-IT" dirty="0" smtClean="0"/>
                  <a:t> a </a:t>
                </a:r>
                <a:r>
                  <a:rPr lang="it-IT" dirty="0" err="1" smtClean="0"/>
                  <a:t>message</a:t>
                </a:r>
                <a:r>
                  <a:rPr lang="it-IT" dirty="0" smtClean="0"/>
                  <a:t>.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772816"/>
                <a:ext cx="6410673" cy="4104456"/>
              </a:xfrm>
              <a:blipFill rotWithShape="0">
                <a:blip r:embed="rId2"/>
                <a:stretch>
                  <a:fillRect t="-743" r="-6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Contd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Revisit</a:t>
            </a:r>
            <a:r>
              <a:rPr lang="it-IT" dirty="0" smtClean="0"/>
              <a:t> </a:t>
            </a:r>
            <a:r>
              <a:rPr lang="it-IT" dirty="0" err="1" smtClean="0"/>
              <a:t>locations</a:t>
            </a:r>
            <a:r>
              <a:rPr lang="it-IT" dirty="0" smtClean="0"/>
              <a:t> in the </a:t>
            </a:r>
            <a:r>
              <a:rPr lang="it-IT" dirty="0" err="1" smtClean="0"/>
              <a:t>original</a:t>
            </a:r>
            <a:r>
              <a:rPr lang="it-IT" dirty="0" smtClean="0"/>
              <a:t> set </a:t>
            </a:r>
            <a:r>
              <a:rPr lang="it-IT" dirty="0" err="1" smtClean="0"/>
              <a:t>at</a:t>
            </a:r>
            <a:r>
              <a:rPr lang="it-IT" dirty="0" smtClean="0"/>
              <a:t> random </a:t>
            </a:r>
            <a:r>
              <a:rPr lang="it-IT" dirty="0" err="1" smtClean="0"/>
              <a:t>until</a:t>
            </a:r>
            <a:r>
              <a:rPr lang="it-IT" dirty="0" smtClean="0"/>
              <a:t> a </a:t>
            </a:r>
            <a:r>
              <a:rPr lang="it-IT" dirty="0" err="1" smtClean="0"/>
              <a:t>message</a:t>
            </a:r>
            <a:r>
              <a:rPr lang="it-IT" dirty="0" smtClean="0"/>
              <a:t> </a:t>
            </a:r>
            <a:r>
              <a:rPr lang="it-IT" dirty="0" err="1" smtClean="0"/>
              <a:t>left</a:t>
            </a:r>
            <a:r>
              <a:rPr lang="it-IT" dirty="0" smtClean="0"/>
              <a:t> by the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searcher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discovered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uniformaly</a:t>
            </a:r>
            <a:r>
              <a:rPr lang="it-IT" dirty="0" smtClean="0"/>
              <a:t> </a:t>
            </a:r>
            <a:r>
              <a:rPr lang="it-IT" dirty="0" err="1" smtClean="0"/>
              <a:t>distribute</a:t>
            </a:r>
            <a:r>
              <a:rPr lang="it-IT" dirty="0" smtClean="0"/>
              <a:t> </a:t>
            </a:r>
            <a:r>
              <a:rPr lang="it-IT" dirty="0" err="1" smtClean="0"/>
              <a:t>visits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locations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searchers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visited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38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Rendezvous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solvable</a:t>
            </a:r>
            <a:r>
              <a:rPr lang="it-IT" dirty="0" smtClean="0"/>
              <a:t> under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 and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smtClean="0"/>
              <a:t>multiple ways to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classic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Some open </a:t>
            </a:r>
            <a:r>
              <a:rPr lang="it-IT" dirty="0" err="1" smtClean="0"/>
              <a:t>ended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remain</a:t>
            </a:r>
            <a:r>
              <a:rPr lang="it-IT" dirty="0" smtClean="0"/>
              <a:t> : </a:t>
            </a:r>
            <a:r>
              <a:rPr lang="en-GB" dirty="0"/>
              <a:t>A friend has given you the name but not the address of a restaurant in </a:t>
            </a:r>
            <a:r>
              <a:rPr lang="en-GB" dirty="0" smtClean="0"/>
              <a:t>downtown. Manhattan</a:t>
            </a:r>
            <a:r>
              <a:rPr lang="en-GB" dirty="0"/>
              <a:t>. You start searching for the restaurant by asking </a:t>
            </a:r>
            <a:r>
              <a:rPr lang="en-GB" dirty="0" err="1" smtClean="0"/>
              <a:t>passersby</a:t>
            </a:r>
            <a:r>
              <a:rPr lang="en-GB" dirty="0" smtClean="0"/>
              <a:t> which </a:t>
            </a:r>
            <a:r>
              <a:rPr lang="en-GB" dirty="0"/>
              <a:t>direction the restaurant is in. Their answers are </a:t>
            </a:r>
            <a:r>
              <a:rPr lang="en-GB" dirty="0" smtClean="0"/>
              <a:t>sometimes erroneous, even </a:t>
            </a:r>
            <a:r>
              <a:rPr lang="en-GB" dirty="0"/>
              <a:t>contradictory. What is the best strategy to use in order to find the </a:t>
            </a:r>
            <a:r>
              <a:rPr lang="en-GB" dirty="0" smtClean="0"/>
              <a:t>restaurant quickly</a:t>
            </a:r>
            <a:r>
              <a:rPr lang="en-GB" dirty="0" smtClean="0"/>
              <a:t>?</a:t>
            </a:r>
          </a:p>
          <a:p>
            <a:pPr algn="just"/>
            <a:r>
              <a:rPr lang="en-GB" dirty="0" smtClean="0"/>
              <a:t>Just saying…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References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1. S. </a:t>
            </a:r>
            <a:r>
              <a:rPr lang="en-GB" dirty="0" err="1"/>
              <a:t>Alpern</a:t>
            </a:r>
            <a:r>
              <a:rPr lang="en-GB" dirty="0"/>
              <a:t>, Hide and Seek Games, Seminar, </a:t>
            </a:r>
            <a:r>
              <a:rPr lang="en-GB" dirty="0" err="1"/>
              <a:t>Institut</a:t>
            </a:r>
            <a:r>
              <a:rPr lang="en-GB" dirty="0"/>
              <a:t> </a:t>
            </a:r>
            <a:r>
              <a:rPr lang="en-GB" dirty="0" err="1"/>
              <a:t>f¨ur</a:t>
            </a:r>
            <a:r>
              <a:rPr lang="en-GB" dirty="0"/>
              <a:t> </a:t>
            </a:r>
            <a:r>
              <a:rPr lang="en-GB" dirty="0" err="1"/>
              <a:t>H¨ohere</a:t>
            </a:r>
            <a:r>
              <a:rPr lang="en-GB" dirty="0"/>
              <a:t> </a:t>
            </a:r>
            <a:r>
              <a:rPr lang="en-GB" dirty="0" err="1"/>
              <a:t>Studien,Wien</a:t>
            </a:r>
            <a:r>
              <a:rPr lang="en-GB" dirty="0"/>
              <a:t>, </a:t>
            </a:r>
            <a:r>
              <a:rPr lang="en-GB" dirty="0" smtClean="0"/>
              <a:t>July1976</a:t>
            </a:r>
            <a:r>
              <a:rPr lang="en-GB" dirty="0"/>
              <a:t>.</a:t>
            </a:r>
          </a:p>
          <a:p>
            <a:r>
              <a:rPr lang="en-GB" dirty="0"/>
              <a:t>2. S. </a:t>
            </a:r>
            <a:r>
              <a:rPr lang="en-GB" dirty="0" err="1"/>
              <a:t>Alpern</a:t>
            </a:r>
            <a:r>
              <a:rPr lang="en-GB" dirty="0"/>
              <a:t>, The Rendezvous Search Problem, </a:t>
            </a:r>
            <a:r>
              <a:rPr lang="en-GB" i="1" dirty="0"/>
              <a:t>SIAM Journal of Control and </a:t>
            </a:r>
            <a:r>
              <a:rPr lang="en-GB" i="1" dirty="0" smtClean="0"/>
              <a:t>Optimization</a:t>
            </a:r>
            <a:r>
              <a:rPr lang="en-GB" dirty="0" smtClean="0"/>
              <a:t>,33</a:t>
            </a:r>
            <a:r>
              <a:rPr lang="en-GB" dirty="0"/>
              <a:t>, pp. 673-683, 1995</a:t>
            </a:r>
            <a:r>
              <a:rPr lang="en-GB" dirty="0" smtClean="0"/>
              <a:t>.</a:t>
            </a:r>
          </a:p>
          <a:p>
            <a:r>
              <a:rPr lang="en-GB" dirty="0" smtClean="0"/>
              <a:t>3.Kranakis</a:t>
            </a:r>
            <a:r>
              <a:rPr lang="en-GB" dirty="0"/>
              <a:t>, E., </a:t>
            </a:r>
            <a:r>
              <a:rPr lang="en-GB" dirty="0" err="1"/>
              <a:t>Krizanc</a:t>
            </a:r>
            <a:r>
              <a:rPr lang="en-GB" dirty="0"/>
              <a:t>, D. and </a:t>
            </a:r>
            <a:r>
              <a:rPr lang="en-GB" dirty="0" err="1"/>
              <a:t>Rajsbaum</a:t>
            </a:r>
            <a:r>
              <a:rPr lang="en-GB" dirty="0"/>
              <a:t>, S., 2006. Mobile agent rendezvous: A survey. In </a:t>
            </a:r>
            <a:r>
              <a:rPr lang="en-GB" i="1" dirty="0"/>
              <a:t>Structural Information and Communication Complexity</a:t>
            </a:r>
            <a:r>
              <a:rPr lang="en-GB" dirty="0"/>
              <a:t> (pp. 1-9). Springer Berlin Heidelberg</a:t>
            </a:r>
            <a:r>
              <a:rPr lang="en-GB" dirty="0" smtClean="0"/>
              <a:t>.</a:t>
            </a:r>
          </a:p>
          <a:p>
            <a:r>
              <a:rPr lang="en-GB" dirty="0"/>
              <a:t>4. https://</a:t>
            </a:r>
            <a:r>
              <a:rPr lang="en-GB" dirty="0" smtClean="0"/>
              <a:t>curve.carleton.ca/system/files/etd/981d3518-3670-432f-b310-5cbe2432f37a/etd_pdf/aaa7a1c79e7c91f760219ca0822899af/sawchuk-mobileagentrendezvousinthering.pdf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AGENDA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renzezvous dilemma</a:t>
            </a:r>
          </a:p>
          <a:p>
            <a:r>
              <a:rPr lang="en-US" dirty="0" smtClean="0"/>
              <a:t>Definitions</a:t>
            </a:r>
          </a:p>
          <a:p>
            <a:r>
              <a:rPr lang="it-IT" dirty="0" smtClean="0"/>
              <a:t>Mobile </a:t>
            </a:r>
            <a:r>
              <a:rPr lang="it-IT" dirty="0"/>
              <a:t>agent in rendezvous in a ring</a:t>
            </a:r>
          </a:p>
          <a:p>
            <a:r>
              <a:rPr lang="it-IT" dirty="0"/>
              <a:t>Rendezvous asymmetry</a:t>
            </a:r>
          </a:p>
          <a:p>
            <a:r>
              <a:rPr lang="it-IT" dirty="0" err="1" smtClean="0"/>
              <a:t>Rendezvous</a:t>
            </a:r>
            <a:r>
              <a:rPr lang="it-IT" dirty="0" smtClean="0"/>
              <a:t> </a:t>
            </a:r>
            <a:r>
              <a:rPr lang="it-IT" dirty="0"/>
              <a:t>symmetry</a:t>
            </a:r>
          </a:p>
          <a:p>
            <a:r>
              <a:rPr lang="it-IT" dirty="0" smtClean="0"/>
              <a:t>How to break </a:t>
            </a:r>
            <a:r>
              <a:rPr lang="it-IT" dirty="0" err="1" smtClean="0"/>
              <a:t>symmetry</a:t>
            </a:r>
            <a:r>
              <a:rPr lang="it-IT" dirty="0"/>
              <a:t> 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Algorithms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Conclusion</a:t>
            </a:r>
            <a:endParaRPr lang="it-IT" dirty="0" smtClean="0"/>
          </a:p>
          <a:p>
            <a:r>
              <a:rPr lang="it-IT" dirty="0" err="1" smtClean="0"/>
              <a:t>References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2780928"/>
            <a:ext cx="4695313" cy="1245570"/>
          </a:xfrm>
        </p:spPr>
        <p:txBody>
          <a:bodyPr>
            <a:noAutofit/>
          </a:bodyPr>
          <a:lstStyle/>
          <a:p>
            <a:pPr algn="ctr"/>
            <a:r>
              <a:rPr lang="it-IT" sz="5000" dirty="0" err="1" smtClean="0"/>
              <a:t>Thank</a:t>
            </a:r>
            <a:r>
              <a:rPr lang="it-IT" sz="5000" dirty="0" smtClean="0"/>
              <a:t> </a:t>
            </a:r>
            <a:r>
              <a:rPr lang="it-IT" sz="5000" dirty="0" err="1" smtClean="0"/>
              <a:t>you</a:t>
            </a:r>
            <a:r>
              <a:rPr lang="it-IT" sz="5000" dirty="0" smtClean="0"/>
              <a:t>!</a:t>
            </a:r>
            <a:br>
              <a:rPr lang="it-IT" sz="5000" dirty="0" smtClean="0"/>
            </a:br>
            <a:r>
              <a:rPr lang="it-IT" sz="5000" dirty="0" smtClean="0"/>
              <a:t> </a:t>
            </a:r>
            <a:r>
              <a:rPr lang="it-IT" sz="5000" dirty="0" smtClean="0">
                <a:sym typeface="Wingdings" pitchFamily="2" charset="2"/>
              </a:rPr>
              <a:t></a:t>
            </a:r>
            <a:endParaRPr lang="it-IT" sz="5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R</a:t>
            </a:r>
            <a:r>
              <a:rPr lang="en-US" sz="4000" b="1" dirty="0" smtClean="0"/>
              <a:t>endezvous </a:t>
            </a:r>
            <a:r>
              <a:rPr lang="en-US" sz="4000" b="1" dirty="0"/>
              <a:t>D</a:t>
            </a:r>
            <a:r>
              <a:rPr lang="en-US" sz="4000" b="1" dirty="0" smtClean="0"/>
              <a:t>ilemma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3116" y="1817120"/>
            <a:ext cx="6479507" cy="40703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Formalized</a:t>
            </a:r>
            <a:r>
              <a:rPr lang="it-IT" sz="2200" dirty="0" smtClean="0"/>
              <a:t> by Steve </a:t>
            </a:r>
            <a:r>
              <a:rPr lang="it-IT" sz="2200" dirty="0" err="1" smtClean="0"/>
              <a:t>Alpern</a:t>
            </a:r>
            <a:r>
              <a:rPr lang="it-IT" sz="2200" dirty="0" smtClean="0"/>
              <a:t>[1,2] in 1976</a:t>
            </a:r>
          </a:p>
          <a:p>
            <a:pPr marL="0" indent="0">
              <a:buNone/>
            </a:pPr>
            <a:endParaRPr lang="it-IT" sz="2200" i="1" dirty="0" smtClean="0"/>
          </a:p>
          <a:p>
            <a:pPr marL="0" indent="0">
              <a:buNone/>
            </a:pPr>
            <a:r>
              <a:rPr lang="en-US" sz="2200" i="1" dirty="0" smtClean="0"/>
              <a:t>	“Two </a:t>
            </a:r>
            <a:r>
              <a:rPr lang="en-US" sz="2200" i="1" dirty="0"/>
              <a:t>young people have a date in a park they have never been to before. Arriving separately in the park, they are both surprised to discover that it is a huge area and consequently they cannot find one another. In this situation each person has to choose between waiting in a fixed place in the hope that the other will find them, or else starting to look for the other in the hope that they have chosen to wait somewhere</a:t>
            </a:r>
            <a:r>
              <a:rPr lang="en-US" sz="2200" i="1" dirty="0" smtClean="0"/>
              <a:t>.”</a:t>
            </a:r>
          </a:p>
          <a:p>
            <a:pPr marL="0" indent="0">
              <a:buNone/>
            </a:pPr>
            <a:endParaRPr lang="en-US" sz="2200" i="1" dirty="0"/>
          </a:p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An </a:t>
            </a:r>
            <a:r>
              <a:rPr lang="it-IT" dirty="0" err="1"/>
              <a:t>E</a:t>
            </a:r>
            <a:r>
              <a:rPr lang="it-IT" dirty="0" err="1" smtClean="0"/>
              <a:t>xample</a:t>
            </a:r>
            <a:r>
              <a:rPr lang="it-IT" dirty="0" smtClean="0"/>
              <a:t>: The </a:t>
            </a:r>
            <a:r>
              <a:rPr lang="it-IT" dirty="0" err="1"/>
              <a:t>R</a:t>
            </a:r>
            <a:r>
              <a:rPr lang="it-IT" dirty="0" err="1" smtClean="0"/>
              <a:t>endezvous</a:t>
            </a:r>
            <a:r>
              <a:rPr lang="it-IT" dirty="0" smtClean="0"/>
              <a:t> </a:t>
            </a:r>
            <a:r>
              <a:rPr lang="it-IT" dirty="0" err="1"/>
              <a:t>P</a:t>
            </a:r>
            <a:r>
              <a:rPr lang="it-IT" dirty="0" err="1" smtClean="0"/>
              <a:t>roblem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2032248"/>
            <a:ext cx="5769688" cy="3874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example </a:t>
            </a:r>
            <a:r>
              <a:rPr lang="en-US" dirty="0"/>
              <a:t>of this class of </a:t>
            </a:r>
            <a:r>
              <a:rPr lang="en-US" dirty="0" smtClean="0"/>
              <a:t>problem is </a:t>
            </a:r>
            <a:r>
              <a:rPr lang="en-US" dirty="0"/>
              <a:t>known as </a:t>
            </a:r>
            <a:r>
              <a:rPr lang="en-US" dirty="0" smtClean="0"/>
              <a:t>rendezvous </a:t>
            </a:r>
            <a:r>
              <a:rPr lang="en-US" dirty="0" smtClean="0"/>
              <a:t>problem.</a:t>
            </a:r>
            <a:endParaRPr lang="it-IT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Recently </a:t>
            </a:r>
            <a:r>
              <a:rPr lang="en-US" dirty="0"/>
              <a:t>the theoretical computer science community has taken up the challenge of the problem of rendezvous for autonomous software agents moving through a distributed network. Requiring such agents to meet in order to synchronize, share information, divide up duties, etc. would seem to be a natural fundamental operation useful as a subroutine in more complicated applications such as web-crawling, peer-to-peer lookup, meeting scheduling, etc. </a:t>
            </a:r>
            <a:r>
              <a:rPr lang="en-US" dirty="0" smtClean="0"/>
              <a:t>[3]</a:t>
            </a:r>
            <a:endParaRPr lang="it-IT" dirty="0"/>
          </a:p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Definitions</a:t>
            </a:r>
            <a:r>
              <a:rPr lang="it-IT" dirty="0" smtClean="0"/>
              <a:t> (1/3)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1401080"/>
            <a:ext cx="6347713" cy="4446225"/>
          </a:xfrm>
        </p:spPr>
        <p:txBody>
          <a:bodyPr>
            <a:normAutofit/>
          </a:bodyPr>
          <a:lstStyle/>
          <a:p>
            <a:r>
              <a:rPr lang="it-IT" b="1" dirty="0" smtClean="0"/>
              <a:t>Mobile agent</a:t>
            </a:r>
            <a:r>
              <a:rPr lang="it-IT" dirty="0" smtClean="0"/>
              <a:t>: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set of </a:t>
            </a:r>
            <a:r>
              <a:rPr lang="en-US" dirty="0"/>
              <a:t>software entities that act more or less autonomously from their originator and have the ability to move from node to node in a distributed </a:t>
            </a:r>
            <a:r>
              <a:rPr lang="en-US" dirty="0" smtClean="0"/>
              <a:t>network. Each mobile agent is modeled as a set of states and transition function. </a:t>
            </a:r>
          </a:p>
          <a:p>
            <a:pPr lvl="1"/>
            <a:r>
              <a:rPr lang="en-US" b="1" dirty="0" smtClean="0"/>
              <a:t>Deterministic:</a:t>
            </a:r>
            <a:r>
              <a:rPr lang="en-US" dirty="0" smtClean="0"/>
              <a:t> We have the knowledge of the behavior of the agents.</a:t>
            </a:r>
            <a:endParaRPr lang="en-US" b="1" dirty="0" smtClean="0"/>
          </a:p>
          <a:p>
            <a:pPr lvl="1"/>
            <a:r>
              <a:rPr lang="en-US" b="1" dirty="0" smtClean="0"/>
              <a:t>Randomized</a:t>
            </a:r>
            <a:r>
              <a:rPr lang="en-US" dirty="0" smtClean="0"/>
              <a:t>: Has a source of randomness that is taken as input.</a:t>
            </a:r>
          </a:p>
          <a:p>
            <a:pPr lvl="1" algn="just"/>
            <a:r>
              <a:rPr lang="en-US" b="1" dirty="0"/>
              <a:t>Anonymous Agents</a:t>
            </a:r>
            <a:r>
              <a:rPr lang="en-US" dirty="0" smtClean="0"/>
              <a:t>: Agents </a:t>
            </a:r>
            <a:r>
              <a:rPr lang="en-US" dirty="0"/>
              <a:t>without </a:t>
            </a:r>
            <a:r>
              <a:rPr lang="en-US" dirty="0" smtClean="0"/>
              <a:t>identities.  Anonymous </a:t>
            </a:r>
            <a:r>
              <a:rPr lang="en-US" dirty="0"/>
              <a:t>agents are limited to running precisely the same </a:t>
            </a:r>
            <a:r>
              <a:rPr lang="en-US" dirty="0" smtClean="0"/>
              <a:t>program. </a:t>
            </a:r>
          </a:p>
          <a:p>
            <a:pPr lvl="1" algn="just"/>
            <a:r>
              <a:rPr lang="en-US" b="1" dirty="0"/>
              <a:t>Non-Anonymous Agents</a:t>
            </a:r>
            <a:r>
              <a:rPr lang="en-US" dirty="0" smtClean="0"/>
              <a:t>:  The </a:t>
            </a:r>
            <a:r>
              <a:rPr lang="en-US" dirty="0"/>
              <a:t>agents </a:t>
            </a:r>
            <a:r>
              <a:rPr lang="en-US" dirty="0" smtClean="0"/>
              <a:t>are distinguishable.  As </a:t>
            </a:r>
            <a:r>
              <a:rPr lang="en-US" dirty="0"/>
              <a:t>the identity is assumed to be part of the starting </a:t>
            </a:r>
            <a:r>
              <a:rPr lang="en-US" dirty="0" smtClean="0"/>
              <a:t>state </a:t>
            </a:r>
            <a:r>
              <a:rPr lang="en-US" dirty="0"/>
              <a:t>of the automaton, agents with identities have the </a:t>
            </a:r>
            <a:r>
              <a:rPr lang="en-US" dirty="0" smtClean="0"/>
              <a:t>potential </a:t>
            </a:r>
            <a:r>
              <a:rPr lang="en-US" dirty="0"/>
              <a:t>to run different programs.</a:t>
            </a:r>
          </a:p>
          <a:p>
            <a:pPr lvl="1"/>
            <a:endParaRPr lang="en-US" dirty="0" smtClean="0"/>
          </a:p>
          <a:p>
            <a:pPr lvl="1"/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Definitions</a:t>
            </a:r>
            <a:r>
              <a:rPr lang="it-IT" dirty="0" smtClean="0"/>
              <a:t> (2/3)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1746097"/>
            <a:ext cx="6347714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b="1" dirty="0"/>
              <a:t>Distributed </a:t>
            </a:r>
            <a:r>
              <a:rPr lang="en-US" sz="2200" b="1" dirty="0" smtClean="0"/>
              <a:t>network</a:t>
            </a:r>
            <a:r>
              <a:rPr lang="en-US" sz="2200" dirty="0" smtClean="0"/>
              <a:t>: It </a:t>
            </a:r>
            <a:r>
              <a:rPr lang="en-US" sz="2200" dirty="0"/>
              <a:t>is essentially inherited directly from the theory of distributed computing. We model the network by a graph whose vertices comprise the computing nodes and edges correspond to communication links.</a:t>
            </a:r>
          </a:p>
          <a:p>
            <a:pPr lvl="1"/>
            <a:r>
              <a:rPr lang="en-US" sz="2200" dirty="0" smtClean="0"/>
              <a:t>Anonymous</a:t>
            </a:r>
          </a:p>
          <a:p>
            <a:pPr lvl="1"/>
            <a:r>
              <a:rPr lang="en-US" sz="2200" dirty="0" smtClean="0"/>
              <a:t>Non </a:t>
            </a:r>
            <a:r>
              <a:rPr lang="en-US" sz="2200" dirty="0"/>
              <a:t>anonymous</a:t>
            </a:r>
          </a:p>
          <a:p>
            <a:pPr lvl="1"/>
            <a:r>
              <a:rPr lang="en-US" sz="2200" dirty="0" smtClean="0"/>
              <a:t>Synchronous</a:t>
            </a:r>
          </a:p>
          <a:p>
            <a:pPr lvl="1"/>
            <a:r>
              <a:rPr lang="en-US" sz="2200" dirty="0" smtClean="0"/>
              <a:t>Asynchronous</a:t>
            </a:r>
            <a:endParaRPr lang="it-IT" sz="22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Definitions</a:t>
            </a:r>
            <a:r>
              <a:rPr lang="it-IT" dirty="0" smtClean="0"/>
              <a:t> (3/3)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8" y="1568458"/>
            <a:ext cx="6347714" cy="3880773"/>
          </a:xfrm>
        </p:spPr>
        <p:txBody>
          <a:bodyPr>
            <a:normAutofit/>
          </a:bodyPr>
          <a:lstStyle/>
          <a:p>
            <a:r>
              <a:rPr lang="it-IT" sz="2000" b="1" dirty="0" smtClean="0"/>
              <a:t>Ring network:</a:t>
            </a:r>
            <a:r>
              <a:rPr lang="it-IT" sz="2000" dirty="0" smtClean="0"/>
              <a:t>  </a:t>
            </a:r>
            <a:r>
              <a:rPr lang="it-IT" sz="2000" dirty="0" err="1" smtClean="0"/>
              <a:t>It</a:t>
            </a:r>
            <a:r>
              <a:rPr lang="it-IT" sz="2000" dirty="0" smtClean="0"/>
              <a:t> i</a:t>
            </a:r>
            <a:r>
              <a:rPr lang="en-US" sz="2000" dirty="0" smtClean="0"/>
              <a:t>s </a:t>
            </a:r>
            <a:r>
              <a:rPr lang="en-US" sz="2000" dirty="0"/>
              <a:t>a </a:t>
            </a:r>
            <a:r>
              <a:rPr lang="en-US" sz="2000" dirty="0" smtClean="0"/>
              <a:t>network where </a:t>
            </a:r>
            <a:r>
              <a:rPr lang="en-US" sz="2000" dirty="0"/>
              <a:t>each </a:t>
            </a:r>
            <a:r>
              <a:rPr lang="en-US" sz="2000" dirty="0" smtClean="0"/>
              <a:t>node is connected </a:t>
            </a:r>
            <a:r>
              <a:rPr lang="en-US" sz="2000" dirty="0"/>
              <a:t>to exactly two other </a:t>
            </a:r>
            <a:r>
              <a:rPr lang="en-US" sz="2000" dirty="0" smtClean="0"/>
              <a:t>nodes.  In this way every nodes forms a single path from </a:t>
            </a:r>
            <a:r>
              <a:rPr lang="en-US" sz="2000" dirty="0" smtClean="0"/>
              <a:t>itself </a:t>
            </a:r>
            <a:r>
              <a:rPr lang="en-US" sz="2000" dirty="0" smtClean="0"/>
              <a:t>to </a:t>
            </a:r>
            <a:r>
              <a:rPr lang="en-US" sz="2000" dirty="0" smtClean="0"/>
              <a:t>it’s </a:t>
            </a:r>
            <a:r>
              <a:rPr lang="en-US" sz="2000" dirty="0" smtClean="0"/>
              <a:t>adjacent nodes.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890" y="2889258"/>
            <a:ext cx="3947138" cy="3518831"/>
          </a:xfrm>
          <a:prstGeom prst="rect">
            <a:avLst/>
          </a:prstGeom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Considered</a:t>
            </a:r>
            <a:r>
              <a:rPr lang="it-IT" dirty="0" smtClean="0"/>
              <a:t> </a:t>
            </a:r>
            <a:r>
              <a:rPr lang="it-IT" dirty="0"/>
              <a:t>S</a:t>
            </a:r>
            <a:r>
              <a:rPr lang="it-IT" dirty="0" smtClean="0"/>
              <a:t>cenario:</a:t>
            </a:r>
            <a:br>
              <a:rPr lang="it-IT" dirty="0" smtClean="0"/>
            </a:br>
            <a:r>
              <a:rPr lang="it-IT" sz="3300" dirty="0" smtClean="0"/>
              <a:t>Mobile Agent in </a:t>
            </a:r>
            <a:r>
              <a:rPr lang="it-IT" sz="3300" dirty="0" err="1" smtClean="0"/>
              <a:t>Rendezvous</a:t>
            </a:r>
            <a:r>
              <a:rPr lang="it-IT" sz="3300" dirty="0"/>
              <a:t> i</a:t>
            </a:r>
            <a:r>
              <a:rPr lang="it-IT" sz="3300" dirty="0" smtClean="0"/>
              <a:t>n a Ring</a:t>
            </a:r>
            <a:endParaRPr lang="it-IT" sz="33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2236833"/>
            <a:ext cx="6347713" cy="356606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/>
              <a:t>Given a particular agent model </a:t>
            </a:r>
            <a:r>
              <a:rPr lang="en-US" sz="2000" dirty="0" smtClean="0"/>
              <a:t>and </a:t>
            </a:r>
            <a:r>
              <a:rPr lang="en-US" sz="2000" dirty="0"/>
              <a:t>network </a:t>
            </a:r>
            <a:r>
              <a:rPr lang="en-US" sz="2000" dirty="0" smtClean="0"/>
              <a:t>model, a </a:t>
            </a:r>
            <a:r>
              <a:rPr lang="en-US" sz="2000" dirty="0"/>
              <a:t>set of k agents distributed arbitrarily over the nodes of the network are </a:t>
            </a:r>
            <a:r>
              <a:rPr lang="en-US" sz="2000" dirty="0" smtClean="0"/>
              <a:t>said to </a:t>
            </a:r>
            <a:r>
              <a:rPr lang="en-US" sz="2000" dirty="0"/>
              <a:t>rendezvous if after running their programs after some finite time they all occupy the same node of the network at the same time. </a:t>
            </a:r>
            <a:r>
              <a:rPr lang="en-US" sz="2000" dirty="0" smtClean="0"/>
              <a:t> It </a:t>
            </a:r>
            <a:r>
              <a:rPr lang="en-US" sz="2000" dirty="0"/>
              <a:t>is generally assumed that two agents occupying the same node can recognize this </a:t>
            </a:r>
            <a:r>
              <a:rPr lang="en-US" sz="2000" dirty="0" smtClean="0"/>
              <a:t>fact.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sz="2000" dirty="0" smtClean="0"/>
              <a:t>In our study we consider the case of 2 mobile agents in rendezvous.</a:t>
            </a:r>
            <a:endParaRPr lang="it-IT" sz="20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Rendezvous</a:t>
            </a:r>
            <a:r>
              <a:rPr lang="it-IT" dirty="0" smtClean="0"/>
              <a:t> </a:t>
            </a:r>
            <a:r>
              <a:rPr lang="it-IT" dirty="0" err="1"/>
              <a:t>P</a:t>
            </a:r>
            <a:r>
              <a:rPr lang="it-IT" dirty="0" err="1" smtClean="0"/>
              <a:t>roblem</a:t>
            </a:r>
            <a:r>
              <a:rPr lang="it-IT" dirty="0" smtClean="0"/>
              <a:t> </a:t>
            </a:r>
            <a:r>
              <a:rPr lang="it-IT" dirty="0" err="1"/>
              <a:t>A</a:t>
            </a:r>
            <a:r>
              <a:rPr lang="it-IT" dirty="0" err="1" smtClean="0"/>
              <a:t>symmetry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2044035"/>
            <a:ext cx="6629216" cy="3285153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Asymmetry in a rendezvous problem may arise </a:t>
            </a:r>
            <a:r>
              <a:rPr lang="en-US" sz="2200" dirty="0" smtClean="0"/>
              <a:t>from:</a:t>
            </a:r>
            <a:endParaRPr lang="it-IT" sz="2200" dirty="0" smtClean="0"/>
          </a:p>
          <a:p>
            <a:pPr lvl="1"/>
            <a:r>
              <a:rPr lang="it-IT" sz="2200" dirty="0" smtClean="0"/>
              <a:t>Network:  A</a:t>
            </a:r>
            <a:r>
              <a:rPr lang="en-US" sz="2200" dirty="0" smtClean="0"/>
              <a:t> </a:t>
            </a:r>
            <a:r>
              <a:rPr lang="en-US" sz="2200" dirty="0"/>
              <a:t>network is asymmetric if it has one or more uniquely distinguishable vertices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/>
              <a:t>Agents: </a:t>
            </a:r>
            <a:r>
              <a:rPr lang="en-US" sz="2200" dirty="0" smtClean="0"/>
              <a:t>Agents have </a:t>
            </a:r>
            <a:r>
              <a:rPr lang="en-US" sz="2200" dirty="0"/>
              <a:t>unique identities </a:t>
            </a:r>
            <a:r>
              <a:rPr lang="en-US" sz="2200" dirty="0" smtClean="0"/>
              <a:t>that allow </a:t>
            </a:r>
            <a:r>
              <a:rPr lang="en-US" sz="2200" dirty="0"/>
              <a:t>them to act diﬀerently depending upon their values</a:t>
            </a:r>
            <a:r>
              <a:rPr lang="en-US" sz="2200" dirty="0" smtClean="0"/>
              <a:t>.</a:t>
            </a:r>
          </a:p>
          <a:p>
            <a:pPr lvl="2"/>
            <a:r>
              <a:rPr lang="en-US" sz="1800" dirty="0" smtClean="0"/>
              <a:t>*Common approach is called Wait For Mummy </a:t>
            </a:r>
            <a:r>
              <a:rPr lang="en-US" sz="1800" dirty="0" smtClean="0">
                <a:sym typeface="Wingdings" pitchFamily="2" charset="2"/>
              </a:rPr>
              <a:t> (WFM)</a:t>
            </a:r>
          </a:p>
          <a:p>
            <a:pPr lvl="1"/>
            <a:endParaRPr lang="en-US" sz="1800" dirty="0">
              <a:sym typeface="Wingdings" pitchFamily="2" charset="2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923</TotalTime>
  <Words>1410</Words>
  <Application>Microsoft Office PowerPoint</Application>
  <PresentationFormat>Presentazione su schermo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Trebuchet MS</vt:lpstr>
      <vt:lpstr>Wingdings</vt:lpstr>
      <vt:lpstr>Wingdings 3</vt:lpstr>
      <vt:lpstr>Sfaccettatura</vt:lpstr>
      <vt:lpstr>Mobile Agent Rendezvous Problem in a Ring  </vt:lpstr>
      <vt:lpstr>AGENDA</vt:lpstr>
      <vt:lpstr>The Rendezvous Dilemma</vt:lpstr>
      <vt:lpstr>An Example: The Rendezvous Problem</vt:lpstr>
      <vt:lpstr>Definitions (1/3)</vt:lpstr>
      <vt:lpstr>Definitions (2/3)</vt:lpstr>
      <vt:lpstr>Definitions (3/3)</vt:lpstr>
      <vt:lpstr>Considered Scenario: Mobile Agent in Rendezvous in a Ring</vt:lpstr>
      <vt:lpstr>Rendezvous Problem Asymmetry</vt:lpstr>
      <vt:lpstr>Rendezvous Problem Symmetry</vt:lpstr>
      <vt:lpstr>An Important Note:</vt:lpstr>
      <vt:lpstr>The Problem and The Algorithm</vt:lpstr>
      <vt:lpstr>Presentazione standard di PowerPoint</vt:lpstr>
      <vt:lpstr>Presentazione standard di PowerPoint</vt:lpstr>
      <vt:lpstr>Semi Symmetric Networks and How to Break It</vt:lpstr>
      <vt:lpstr>Another Approach</vt:lpstr>
      <vt:lpstr>Contd…</vt:lpstr>
      <vt:lpstr>Conclusion</vt:lpstr>
      <vt:lpstr>References</vt:lpstr>
      <vt:lpstr>Thank you!  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Rendezvous problem</dc:title>
  <dc:creator>Rob</dc:creator>
  <cp:lastModifiedBy>Vikas kumar Jha</cp:lastModifiedBy>
  <cp:revision>45</cp:revision>
  <dcterms:created xsi:type="dcterms:W3CDTF">2016-01-19T10:24:36Z</dcterms:created>
  <dcterms:modified xsi:type="dcterms:W3CDTF">2016-01-21T11:41:04Z</dcterms:modified>
</cp:coreProperties>
</file>